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0" r:id="rId6"/>
    <p:sldId id="272" r:id="rId7"/>
    <p:sldId id="273" r:id="rId8"/>
    <p:sldId id="274" r:id="rId9"/>
    <p:sldId id="275" r:id="rId10"/>
    <p:sldId id="271" r:id="rId11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4B0"/>
    <a:srgbClr val="608893"/>
    <a:srgbClr val="FFB380"/>
    <a:srgbClr val="FFFF99"/>
    <a:srgbClr val="E7A45E"/>
    <a:srgbClr val="FBF5D5"/>
    <a:srgbClr val="FAF6DD"/>
    <a:srgbClr val="99CCFF"/>
    <a:srgbClr val="CCFFFF"/>
    <a:srgbClr val="EFF7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294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4227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4052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465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5400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347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8820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453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1482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964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7884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90BF-FE51-459F-9877-8072326F9ADB}" type="datetimeFigureOut">
              <a:rPr lang="sk-SK" smtClean="0"/>
              <a:t>18. 3. 2017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ABD3F-4DB2-48E0-95CE-562E3A2C470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2635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jpeg"/><Relationship Id="rId2" Type="http://schemas.openxmlformats.org/officeDocument/2006/relationships/slide" Target="slide4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slide" Target="slide10.xml"/><Relationship Id="rId10" Type="http://schemas.openxmlformats.org/officeDocument/2006/relationships/slide" Target="slide7.xml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10" Type="http://schemas.openxmlformats.org/officeDocument/2006/relationships/slide" Target="slide9.xml"/><Relationship Id="rId4" Type="http://schemas.openxmlformats.org/officeDocument/2006/relationships/image" Target="../media/image33.png"/><Relationship Id="rId9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1.xml"/><Relationship Id="rId7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hyperlink" Target="https://www.youtube.com/watch?v=LbFefdUM55Q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7.jpg"/><Relationship Id="rId7" Type="http://schemas.openxmlformats.org/officeDocument/2006/relationships/image" Target="../media/image2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drapstudio.sk/html/sk/publikacie/carovna_hracka.html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23210" y="200234"/>
            <a:ext cx="10515600" cy="1163872"/>
          </a:xfrm>
        </p:spPr>
        <p:txBody>
          <a:bodyPr>
            <a:normAutofit/>
          </a:bodyPr>
          <a:lstStyle/>
          <a:p>
            <a:pPr algn="ctr"/>
            <a:r>
              <a:rPr lang="sk-SK" sz="5000" b="1" dirty="0">
                <a:solidFill>
                  <a:schemeClr val="accent5">
                    <a:lumMod val="75000"/>
                  </a:schemeClr>
                </a:solidFill>
                <a:latin typeface="Agency FB" panose="020B0503020202020204" pitchFamily="34" charset="0"/>
              </a:rPr>
              <a:t>Čo trápi ľudí žijúcich v Afrike?</a:t>
            </a:r>
          </a:p>
        </p:txBody>
      </p:sp>
      <p:pic>
        <p:nvPicPr>
          <p:cNvPr id="5" name="Obrázok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103861" cy="1781842"/>
          </a:xfrm>
          <a:prstGeom prst="rect">
            <a:avLst/>
          </a:prstGeom>
        </p:spPr>
      </p:pic>
      <p:pic>
        <p:nvPicPr>
          <p:cNvPr id="6" name="Obrázok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028" y="1543987"/>
            <a:ext cx="2027266" cy="1648918"/>
          </a:xfrm>
          <a:prstGeom prst="rect">
            <a:avLst/>
          </a:prstGeom>
        </p:spPr>
      </p:pic>
      <p:pic>
        <p:nvPicPr>
          <p:cNvPr id="7" name="Obrázok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499" y="4976734"/>
            <a:ext cx="2865312" cy="1881266"/>
          </a:xfrm>
          <a:prstGeom prst="rect">
            <a:avLst/>
          </a:prstGeom>
        </p:spPr>
      </p:pic>
      <p:pic>
        <p:nvPicPr>
          <p:cNvPr id="9" name="Obrázok 8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18561" y="1233405"/>
            <a:ext cx="2608583" cy="1494806"/>
          </a:xfrm>
          <a:prstGeom prst="rect">
            <a:avLst/>
          </a:prstGeom>
        </p:spPr>
      </p:pic>
      <p:pic>
        <p:nvPicPr>
          <p:cNvPr id="2" name="Obrázok 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922" y="3372786"/>
            <a:ext cx="2098888" cy="1606695"/>
          </a:xfrm>
          <a:prstGeom prst="rect">
            <a:avLst/>
          </a:prstGeom>
        </p:spPr>
      </p:pic>
      <p:pic>
        <p:nvPicPr>
          <p:cNvPr id="4098" name="Picture 2" descr="http://media.diercke.net/omeda/501/100790_153_4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213" y="1244184"/>
            <a:ext cx="4850337" cy="56138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ok 7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069" y="2798891"/>
            <a:ext cx="2337000" cy="1758119"/>
          </a:xfrm>
          <a:prstGeom prst="rect">
            <a:avLst/>
          </a:prstGeom>
        </p:spPr>
      </p:pic>
      <p:pic>
        <p:nvPicPr>
          <p:cNvPr id="2050" name="Picture 2" descr="Výsledok vyhľadávania obrázkov pre dopyt question mark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238" y="4881476"/>
            <a:ext cx="1499014" cy="187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lokTextu 2"/>
          <p:cNvSpPr txBox="1"/>
          <p:nvPr/>
        </p:nvSpPr>
        <p:spPr>
          <a:xfrm>
            <a:off x="9863528" y="620592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NABUDÚCE</a:t>
            </a:r>
          </a:p>
        </p:txBody>
      </p:sp>
    </p:spTree>
    <p:extLst>
      <p:ext uri="{BB962C8B-B14F-4D97-AF65-F5344CB8AC3E}">
        <p14:creationId xmlns:p14="http://schemas.microsoft.com/office/powerpoint/2010/main" val="621031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67728" cy="1325563"/>
          </a:xfrm>
        </p:spPr>
        <p:txBody>
          <a:bodyPr>
            <a:normAutofit/>
          </a:bodyPr>
          <a:lstStyle/>
          <a:p>
            <a:r>
              <a:rPr lang="sk-SK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Ďalšie problémy....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610662" y="779489"/>
            <a:ext cx="3451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Aké problémy znázorňujú obrázky?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241" y="1873772"/>
            <a:ext cx="2203555" cy="2095826"/>
          </a:xfrm>
          <a:prstGeom prst="rect">
            <a:avLst/>
          </a:prstGeom>
        </p:spPr>
      </p:pic>
      <p:sp>
        <p:nvSpPr>
          <p:cNvPr id="7" name="Obdĺžnik 6"/>
          <p:cNvSpPr/>
          <p:nvPr/>
        </p:nvSpPr>
        <p:spPr>
          <a:xfrm>
            <a:off x="5635880" y="4593447"/>
            <a:ext cx="4122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/>
              <a:t>Problémy so vzdelávaním, negramotnosť</a:t>
            </a: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974" y="1798819"/>
            <a:ext cx="1958177" cy="1031809"/>
          </a:xfrm>
          <a:prstGeom prst="rect">
            <a:avLst/>
          </a:prstGeom>
        </p:spPr>
      </p:pic>
      <p:sp>
        <p:nvSpPr>
          <p:cNvPr id="9" name="Obdĺžnik 8"/>
          <p:cNvSpPr/>
          <p:nvPr/>
        </p:nvSpPr>
        <p:spPr>
          <a:xfrm>
            <a:off x="763831" y="5537831"/>
            <a:ext cx="2655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/>
              <a:t>Zneužívanie afrických detí</a:t>
            </a: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3509" y="4676933"/>
            <a:ext cx="1971129" cy="1109272"/>
          </a:xfrm>
          <a:prstGeom prst="rect">
            <a:avLst/>
          </a:prstGeom>
        </p:spPr>
      </p:pic>
      <p:sp>
        <p:nvSpPr>
          <p:cNvPr id="11" name="Obdĺžnik 10"/>
          <p:cNvSpPr/>
          <p:nvPr/>
        </p:nvSpPr>
        <p:spPr>
          <a:xfrm>
            <a:off x="541721" y="4086281"/>
            <a:ext cx="3580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/>
              <a:t>Náboženské a národnostné spory</a:t>
            </a:r>
          </a:p>
        </p:txBody>
      </p:sp>
      <p:pic>
        <p:nvPicPr>
          <p:cNvPr id="12" name="Obrázo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9571" y="4646950"/>
            <a:ext cx="1856907" cy="2032750"/>
          </a:xfrm>
          <a:prstGeom prst="rect">
            <a:avLst/>
          </a:prstGeom>
        </p:spPr>
      </p:pic>
      <p:sp>
        <p:nvSpPr>
          <p:cNvPr id="13" name="Obdĺžnik 12"/>
          <p:cNvSpPr/>
          <p:nvPr/>
        </p:nvSpPr>
        <p:spPr>
          <a:xfrm>
            <a:off x="6912297" y="1852748"/>
            <a:ext cx="259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/>
              <a:t>Vojny a politické rozbroje</a:t>
            </a:r>
          </a:p>
        </p:txBody>
      </p:sp>
      <p:pic>
        <p:nvPicPr>
          <p:cNvPr id="6146" name="Picture 2" descr="Výsledok vyhľadávania obrázkov pre dopyt illustration crow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21"/>
          <a:stretch/>
        </p:blipFill>
        <p:spPr bwMode="auto">
          <a:xfrm>
            <a:off x="4337831" y="2668249"/>
            <a:ext cx="2173388" cy="90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BlokTextu 13"/>
          <p:cNvSpPr txBox="1"/>
          <p:nvPr/>
        </p:nvSpPr>
        <p:spPr>
          <a:xfrm>
            <a:off x="4437089" y="2308485"/>
            <a:ext cx="201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Populačná explózia</a:t>
            </a:r>
          </a:p>
        </p:txBody>
      </p:sp>
      <p:pic>
        <p:nvPicPr>
          <p:cNvPr id="6148" name="Picture 4" descr="Výsledok vyhľadávania obrázkov pre dopyt human righ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48" y="3445709"/>
            <a:ext cx="2467703" cy="94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bdĺžnik 16"/>
          <p:cNvSpPr/>
          <p:nvPr/>
        </p:nvSpPr>
        <p:spPr>
          <a:xfrm>
            <a:off x="7559373" y="3054460"/>
            <a:ext cx="273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/>
              <a:t>Porušovanie ľudských práv</a:t>
            </a:r>
          </a:p>
        </p:txBody>
      </p:sp>
      <p:sp>
        <p:nvSpPr>
          <p:cNvPr id="3" name="BlokTextu 2">
            <a:hlinkClick r:id="rId8" action="ppaction://hlinksldjump"/>
          </p:cNvPr>
          <p:cNvSpPr txBox="1"/>
          <p:nvPr/>
        </p:nvSpPr>
        <p:spPr>
          <a:xfrm>
            <a:off x="11047751" y="164892"/>
            <a:ext cx="7812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500" b="1" dirty="0"/>
              <a:t>Späť</a:t>
            </a:r>
          </a:p>
        </p:txBody>
      </p:sp>
      <p:sp>
        <p:nvSpPr>
          <p:cNvPr id="4" name="BlokTextu 3">
            <a:hlinkClick r:id="rId9" action="ppaction://hlinksldjump"/>
          </p:cNvPr>
          <p:cNvSpPr txBox="1"/>
          <p:nvPr/>
        </p:nvSpPr>
        <p:spPr>
          <a:xfrm>
            <a:off x="5996067" y="6265888"/>
            <a:ext cx="27046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200" b="1" dirty="0"/>
              <a:t>Opakovanie - tajnička</a:t>
            </a:r>
          </a:p>
        </p:txBody>
      </p:sp>
      <p:sp>
        <p:nvSpPr>
          <p:cNvPr id="15" name="BlokTextu 14">
            <a:hlinkClick r:id="rId10" action="ppaction://hlinksldjump"/>
          </p:cNvPr>
          <p:cNvSpPr txBox="1"/>
          <p:nvPr/>
        </p:nvSpPr>
        <p:spPr>
          <a:xfrm>
            <a:off x="8994098" y="6250898"/>
            <a:ext cx="23144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200" b="1" dirty="0"/>
              <a:t>Otázky ku tajničke</a:t>
            </a:r>
          </a:p>
        </p:txBody>
      </p:sp>
    </p:spTree>
    <p:extLst>
      <p:ext uri="{BB962C8B-B14F-4D97-AF65-F5344CB8AC3E}">
        <p14:creationId xmlns:p14="http://schemas.microsoft.com/office/powerpoint/2010/main" val="425959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448987" cy="1325563"/>
          </a:xfrm>
        </p:spPr>
        <p:txBody>
          <a:bodyPr>
            <a:normAutofit/>
          </a:bodyPr>
          <a:lstStyle/>
          <a:p>
            <a:r>
              <a:rPr lang="sk-SK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Choroby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179882" y="1633927"/>
            <a:ext cx="8559384" cy="4991725"/>
          </a:xfrm>
        </p:spPr>
        <p:txBody>
          <a:bodyPr>
            <a:normAutofit/>
          </a:bodyPr>
          <a:lstStyle/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HIV/AIDS: </a:t>
            </a:r>
          </a:p>
          <a:p>
            <a:pPr lvl="1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viac ako 2/3 infikovaných bolo z Afriky, 15 miliónov už zomrelo</a:t>
            </a:r>
          </a:p>
          <a:p>
            <a:pPr lvl="1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Znížená stredná dĺžka života na   34 rokov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Tuberkulóza</a:t>
            </a:r>
          </a:p>
          <a:p>
            <a:pPr lvl="1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častá príčina úmrtí ľudí s AIDS</a:t>
            </a:r>
          </a:p>
          <a:p>
            <a:pPr lvl="1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Nakazené veľké množstvo ľudí</a:t>
            </a:r>
          </a:p>
          <a:p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Ebola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Guinea, Sierra Leone, Nigéria, Senegal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Cholera</a:t>
            </a:r>
          </a:p>
          <a:p>
            <a:pPr lvl="1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Keňa, Etiópia, Južný Sudán, Malawi, Mozambik, ... </a:t>
            </a:r>
          </a:p>
        </p:txBody>
      </p:sp>
      <p:pic>
        <p:nvPicPr>
          <p:cNvPr id="5" name="Obrázok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4713" y="0"/>
            <a:ext cx="2587287" cy="169872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9639" y="1725118"/>
            <a:ext cx="2917305" cy="2917305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9010" y="4648201"/>
            <a:ext cx="2762249" cy="2209799"/>
          </a:xfrm>
          <a:prstGeom prst="rect">
            <a:avLst/>
          </a:prstGeom>
        </p:spPr>
      </p:pic>
      <p:pic>
        <p:nvPicPr>
          <p:cNvPr id="2050" name="Picture 2" descr="Rentgenový snímek plíce člověka s tuberkulózo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14" y="204241"/>
            <a:ext cx="18097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BlokTextu 7"/>
          <p:cNvSpPr txBox="1"/>
          <p:nvPr/>
        </p:nvSpPr>
        <p:spPr>
          <a:xfrm>
            <a:off x="6880485" y="434715"/>
            <a:ext cx="2088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Aké sú dopady pre</a:t>
            </a:r>
          </a:p>
          <a:p>
            <a:r>
              <a:rPr lang="sk-SK" dirty="0">
                <a:solidFill>
                  <a:srgbClr val="FF0000"/>
                </a:solidFill>
              </a:rPr>
              <a:t>spoločnosť v danom</a:t>
            </a:r>
          </a:p>
          <a:p>
            <a:r>
              <a:rPr lang="sk-SK" dirty="0">
                <a:solidFill>
                  <a:srgbClr val="FF0000"/>
                </a:solidFill>
              </a:rPr>
              <a:t>regióne?</a:t>
            </a:r>
          </a:p>
        </p:txBody>
      </p:sp>
      <p:sp>
        <p:nvSpPr>
          <p:cNvPr id="10" name="Šípka doprava 9"/>
          <p:cNvSpPr/>
          <p:nvPr/>
        </p:nvSpPr>
        <p:spPr>
          <a:xfrm rot="1167187">
            <a:off x="6111900" y="3027073"/>
            <a:ext cx="2843799" cy="36219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Šípka doprava 10"/>
          <p:cNvSpPr/>
          <p:nvPr/>
        </p:nvSpPr>
        <p:spPr>
          <a:xfrm rot="16399039">
            <a:off x="3426412" y="2500697"/>
            <a:ext cx="3130932" cy="16505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BlokTextu 8"/>
          <p:cNvSpPr txBox="1"/>
          <p:nvPr/>
        </p:nvSpPr>
        <p:spPr>
          <a:xfrm>
            <a:off x="4512040" y="4586990"/>
            <a:ext cx="3438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Ako môžu predchádzať chorobám?</a:t>
            </a:r>
          </a:p>
        </p:txBody>
      </p:sp>
      <p:sp>
        <p:nvSpPr>
          <p:cNvPr id="12" name="BlokTextu 11"/>
          <p:cNvSpPr txBox="1"/>
          <p:nvPr/>
        </p:nvSpPr>
        <p:spPr>
          <a:xfrm>
            <a:off x="6100996" y="3867462"/>
            <a:ext cx="3194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Aký je rozdiel medzi HIV a AIDS?</a:t>
            </a:r>
          </a:p>
        </p:txBody>
      </p:sp>
      <p:sp>
        <p:nvSpPr>
          <p:cNvPr id="13" name="BlokTextu 12"/>
          <p:cNvSpPr txBox="1"/>
          <p:nvPr/>
        </p:nvSpPr>
        <p:spPr>
          <a:xfrm>
            <a:off x="9623685" y="164892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Späť</a:t>
            </a:r>
          </a:p>
        </p:txBody>
      </p:sp>
    </p:spTree>
    <p:extLst>
      <p:ext uri="{BB962C8B-B14F-4D97-AF65-F5344CB8AC3E}">
        <p14:creationId xmlns:p14="http://schemas.microsoft.com/office/powerpoint/2010/main" val="156974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52009" y="290174"/>
            <a:ext cx="2384685" cy="1325563"/>
          </a:xfrm>
        </p:spPr>
        <p:txBody>
          <a:bodyPr>
            <a:normAutofit/>
          </a:bodyPr>
          <a:lstStyle/>
          <a:p>
            <a:r>
              <a:rPr lang="sk-SK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Hlad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628338" y="1780655"/>
            <a:ext cx="5181600" cy="3375962"/>
          </a:xfrm>
        </p:spPr>
        <p:txBody>
          <a:bodyPr/>
          <a:lstStyle/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Najchudobnejší kontinent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Hladom trpí každý 3. Afričan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Podvýživa spôsobuje zakrpatenie u detí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Hlad spôsobuje chudobu, ľudia nedosahujú svoj potenciál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Nedostatok živín</a:t>
            </a:r>
          </a:p>
        </p:txBody>
      </p:sp>
      <p:pic>
        <p:nvPicPr>
          <p:cNvPr id="5" name="Obrázok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3410" y="0"/>
            <a:ext cx="2148590" cy="1747600"/>
          </a:xfrm>
          <a:prstGeom prst="rect">
            <a:avLst/>
          </a:prstGeom>
        </p:spPr>
      </p:pic>
      <p:pic>
        <p:nvPicPr>
          <p:cNvPr id="1026" name="Picture 2" descr="Výsledok vyhľadávania obrázkov pre dopyt hunger map afric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27"/>
          <a:stretch/>
        </p:blipFill>
        <p:spPr bwMode="auto">
          <a:xfrm>
            <a:off x="6312108" y="2374067"/>
            <a:ext cx="5754974" cy="448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448672"/>
            <a:ext cx="5414167" cy="1409328"/>
          </a:xfrm>
          <a:prstGeom prst="rect">
            <a:avLst/>
          </a:prstGeom>
        </p:spPr>
      </p:pic>
      <p:sp>
        <p:nvSpPr>
          <p:cNvPr id="8" name="Obdĺžnik 7"/>
          <p:cNvSpPr/>
          <p:nvPr/>
        </p:nvSpPr>
        <p:spPr>
          <a:xfrm>
            <a:off x="5416446" y="284096"/>
            <a:ext cx="4447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Aké je to trpieť hladom? Ako sa to prejavuje?</a:t>
            </a:r>
          </a:p>
        </p:txBody>
      </p:sp>
      <p:sp>
        <p:nvSpPr>
          <p:cNvPr id="9" name="Šípka doprava 8"/>
          <p:cNvSpPr/>
          <p:nvPr/>
        </p:nvSpPr>
        <p:spPr>
          <a:xfrm rot="20726572">
            <a:off x="5039194" y="1891261"/>
            <a:ext cx="1394085" cy="31479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6430779" y="1573968"/>
            <a:ext cx="4227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Ktoré krajiny najviac trápi hlad? Prečo ich trápi? Aké sú príčiny?</a:t>
            </a:r>
          </a:p>
        </p:txBody>
      </p:sp>
      <p:sp>
        <p:nvSpPr>
          <p:cNvPr id="10" name="Šípka doprava 9"/>
          <p:cNvSpPr/>
          <p:nvPr/>
        </p:nvSpPr>
        <p:spPr>
          <a:xfrm>
            <a:off x="3470690" y="4744066"/>
            <a:ext cx="1266202" cy="29262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4721900" y="4676930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CHOROBY</a:t>
            </a:r>
          </a:p>
        </p:txBody>
      </p:sp>
      <p:pic>
        <p:nvPicPr>
          <p:cNvPr id="16" name="Obrázok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1"/>
            <a:ext cx="2518348" cy="1678899"/>
          </a:xfrm>
          <a:prstGeom prst="rect">
            <a:avLst/>
          </a:prstGeom>
        </p:spPr>
      </p:pic>
      <p:sp>
        <p:nvSpPr>
          <p:cNvPr id="17" name="BlokTextu 16"/>
          <p:cNvSpPr txBox="1"/>
          <p:nvPr/>
        </p:nvSpPr>
        <p:spPr>
          <a:xfrm>
            <a:off x="5051684" y="944379"/>
            <a:ext cx="238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Ako riešiť hlad v Afrike?</a:t>
            </a:r>
          </a:p>
        </p:txBody>
      </p:sp>
      <p:sp>
        <p:nvSpPr>
          <p:cNvPr id="14" name="BlokTextu 13"/>
          <p:cNvSpPr txBox="1"/>
          <p:nvPr/>
        </p:nvSpPr>
        <p:spPr>
          <a:xfrm>
            <a:off x="10043410" y="1124262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Späť</a:t>
            </a:r>
          </a:p>
        </p:txBody>
      </p:sp>
    </p:spTree>
    <p:extLst>
      <p:ext uri="{BB962C8B-B14F-4D97-AF65-F5344CB8AC3E}">
        <p14:creationId xmlns:p14="http://schemas.microsoft.com/office/powerpoint/2010/main" val="195549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387" y="320154"/>
            <a:ext cx="6072266" cy="1325563"/>
          </a:xfrm>
        </p:spPr>
        <p:txBody>
          <a:bodyPr/>
          <a:lstStyle/>
          <a:p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Nedostatok pitnej vody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433465" y="1454046"/>
            <a:ext cx="8125918" cy="5036695"/>
          </a:xfrm>
        </p:spPr>
        <p:txBody>
          <a:bodyPr/>
          <a:lstStyle/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 vody sa nedá pestovať.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Voda v púšťach sa nachádza hlboko v podzemí, je však ťažké sa k nej dostať.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Ľudia sa presúvajú za vodou.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Vojny a konflikty kvôli vode.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Juhoafrická republika – závod na odsoľovanie vody.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Deti nosia vodu vo veľkých nádobách na hlavách.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Kontaminovaná voda.</a:t>
            </a:r>
          </a:p>
        </p:txBody>
      </p:sp>
      <p:pic>
        <p:nvPicPr>
          <p:cNvPr id="5" name="Obrázok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085" y="0"/>
            <a:ext cx="1946915" cy="1648918"/>
          </a:xfrm>
          <a:prstGeom prst="rect">
            <a:avLst/>
          </a:prstGeom>
        </p:spPr>
      </p:pic>
      <p:sp>
        <p:nvSpPr>
          <p:cNvPr id="6" name="Šípka doprava 5"/>
          <p:cNvSpPr/>
          <p:nvPr/>
        </p:nvSpPr>
        <p:spPr>
          <a:xfrm>
            <a:off x="3972394" y="5006714"/>
            <a:ext cx="1394085" cy="31479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BlokTextu 6"/>
          <p:cNvSpPr txBox="1"/>
          <p:nvPr/>
        </p:nvSpPr>
        <p:spPr>
          <a:xfrm>
            <a:off x="5441427" y="4991724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CHOROBY</a:t>
            </a:r>
          </a:p>
        </p:txBody>
      </p:sp>
      <p:sp>
        <p:nvSpPr>
          <p:cNvPr id="8" name="BlokTextu 7"/>
          <p:cNvSpPr txBox="1"/>
          <p:nvPr/>
        </p:nvSpPr>
        <p:spPr>
          <a:xfrm>
            <a:off x="6265887" y="1514006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HLAD</a:t>
            </a:r>
          </a:p>
        </p:txBody>
      </p:sp>
      <p:sp>
        <p:nvSpPr>
          <p:cNvPr id="9" name="Šípka doprava 8"/>
          <p:cNvSpPr/>
          <p:nvPr/>
        </p:nvSpPr>
        <p:spPr>
          <a:xfrm>
            <a:off x="4784360" y="1546485"/>
            <a:ext cx="1394085" cy="31479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3078" name="Picture 6" descr="Výsledok vyhľadávania obrázkov pre dopyt african wate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9" r="13637"/>
          <a:stretch/>
        </p:blipFill>
        <p:spPr bwMode="auto">
          <a:xfrm>
            <a:off x="8274570" y="4112021"/>
            <a:ext cx="3917430" cy="274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ýsledok vyhľadávania obrázkov pre dopyt african wa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927" y="5327499"/>
            <a:ext cx="1858781" cy="153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Najväčší odsoľovací závo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912" y="2299591"/>
            <a:ext cx="3407088" cy="173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Šípka doprava 14"/>
          <p:cNvSpPr/>
          <p:nvPr/>
        </p:nvSpPr>
        <p:spPr>
          <a:xfrm rot="20156323">
            <a:off x="6467257" y="3188157"/>
            <a:ext cx="2760801" cy="2996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Šípka doprava 15"/>
          <p:cNvSpPr/>
          <p:nvPr/>
        </p:nvSpPr>
        <p:spPr>
          <a:xfrm>
            <a:off x="7967740" y="4489233"/>
            <a:ext cx="831486" cy="29262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6955436" y="479684"/>
            <a:ext cx="2998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Ktoré oblasti trpia najväčším nedostatkom vody? A prečo?</a:t>
            </a:r>
          </a:p>
        </p:txBody>
      </p:sp>
      <p:sp>
        <p:nvSpPr>
          <p:cNvPr id="17" name="BlokTextu 16"/>
          <p:cNvSpPr txBox="1"/>
          <p:nvPr/>
        </p:nvSpPr>
        <p:spPr>
          <a:xfrm>
            <a:off x="11532433" y="1289154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Späť</a:t>
            </a:r>
          </a:p>
        </p:txBody>
      </p:sp>
    </p:spTree>
    <p:extLst>
      <p:ext uri="{BB962C8B-B14F-4D97-AF65-F5344CB8AC3E}">
        <p14:creationId xmlns:p14="http://schemas.microsoft.com/office/powerpoint/2010/main" val="370080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3445" y="275184"/>
            <a:ext cx="9415073" cy="954009"/>
          </a:xfrm>
        </p:spPr>
        <p:txBody>
          <a:bodyPr>
            <a:normAutofit fontScale="90000"/>
          </a:bodyPr>
          <a:lstStyle/>
          <a:p>
            <a:r>
              <a:rPr lang="sk-SK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Degradácia pôdy &amp; rozširovanie púští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1"/>
          </p:nvPr>
        </p:nvSpPr>
        <p:spPr>
          <a:xfrm>
            <a:off x="838200" y="1274164"/>
            <a:ext cx="5877394" cy="3267855"/>
          </a:xfrm>
        </p:spPr>
        <p:txBody>
          <a:bodyPr>
            <a:normAutofit/>
          </a:bodyPr>
          <a:lstStyle/>
          <a:p>
            <a:r>
              <a:rPr lang="sk-SK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Dezertifikácia</a:t>
            </a: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Pôdna erózia</a:t>
            </a:r>
          </a:p>
          <a:p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commons/2/2b/Map_sahe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2"/>
          <a:stretch/>
        </p:blipFill>
        <p:spPr bwMode="auto">
          <a:xfrm>
            <a:off x="7539387" y="1244184"/>
            <a:ext cx="4652614" cy="500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Šípka doprava 5"/>
          <p:cNvSpPr/>
          <p:nvPr/>
        </p:nvSpPr>
        <p:spPr>
          <a:xfrm>
            <a:off x="3627620" y="1364104"/>
            <a:ext cx="1394085" cy="31479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6" name="Obrázok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8530" y="1"/>
            <a:ext cx="1883470" cy="1079292"/>
          </a:xfrm>
          <a:prstGeom prst="rect">
            <a:avLst/>
          </a:prstGeom>
        </p:spPr>
      </p:pic>
      <p:sp>
        <p:nvSpPr>
          <p:cNvPr id="2" name="BlokTextu 1"/>
          <p:cNvSpPr txBox="1"/>
          <p:nvPr/>
        </p:nvSpPr>
        <p:spPr>
          <a:xfrm>
            <a:off x="9054059" y="2593299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5 400 km </a:t>
            </a:r>
          </a:p>
        </p:txBody>
      </p:sp>
      <p:cxnSp>
        <p:nvCxnSpPr>
          <p:cNvPr id="17" name="Rovná spojovacia šípka 16"/>
          <p:cNvCxnSpPr/>
          <p:nvPr/>
        </p:nvCxnSpPr>
        <p:spPr>
          <a:xfrm>
            <a:off x="7555043" y="2563318"/>
            <a:ext cx="3522688" cy="7495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dĺžnik 20"/>
          <p:cNvSpPr/>
          <p:nvPr/>
        </p:nvSpPr>
        <p:spPr>
          <a:xfrm>
            <a:off x="6940446" y="6211669"/>
            <a:ext cx="525155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sk-SK" b="1" dirty="0"/>
              <a:t>Video </a:t>
            </a:r>
            <a:r>
              <a:rPr lang="sk-SK" b="1" dirty="0" err="1"/>
              <a:t>Dezertifikácia</a:t>
            </a:r>
            <a:r>
              <a:rPr lang="sk-SK" b="1" dirty="0"/>
              <a:t>: </a:t>
            </a:r>
          </a:p>
          <a:p>
            <a:r>
              <a:rPr lang="sk-SK" b="1" dirty="0">
                <a:hlinkClick r:id="rId5"/>
              </a:rPr>
              <a:t>https://www.youtube.com/watch?v=LbFefdUM55Q</a:t>
            </a:r>
            <a:r>
              <a:rPr lang="sk-SK" b="1" dirty="0"/>
              <a:t>  </a:t>
            </a:r>
          </a:p>
        </p:txBody>
      </p:sp>
      <p:pic>
        <p:nvPicPr>
          <p:cNvPr id="5122" name="Picture 2" descr="http://www.earthonlinemedia.com/ebooks/tpe_3e/images/lithosphere/eolian/desertification_africa_fao_1163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35122"/>
            <a:ext cx="4411153" cy="290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BlokTextu 23"/>
          <p:cNvSpPr txBox="1"/>
          <p:nvPr/>
        </p:nvSpPr>
        <p:spPr>
          <a:xfrm>
            <a:off x="5186598" y="1334124"/>
            <a:ext cx="100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Čo to je?</a:t>
            </a:r>
          </a:p>
        </p:txBody>
      </p:sp>
      <p:sp>
        <p:nvSpPr>
          <p:cNvPr id="27" name="Šípka doprava 26"/>
          <p:cNvSpPr/>
          <p:nvPr/>
        </p:nvSpPr>
        <p:spPr>
          <a:xfrm>
            <a:off x="3615128" y="1906248"/>
            <a:ext cx="1394085" cy="31479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8" name="BlokTextu 27"/>
          <p:cNvSpPr txBox="1"/>
          <p:nvPr/>
        </p:nvSpPr>
        <p:spPr>
          <a:xfrm>
            <a:off x="5159117" y="1816308"/>
            <a:ext cx="247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Ktoré prírodné činitele pôsobia na eróziu?</a:t>
            </a:r>
          </a:p>
        </p:txBody>
      </p:sp>
      <p:sp>
        <p:nvSpPr>
          <p:cNvPr id="25" name="BlokTextu 24"/>
          <p:cNvSpPr txBox="1"/>
          <p:nvPr/>
        </p:nvSpPr>
        <p:spPr>
          <a:xfrm>
            <a:off x="7570033" y="3852472"/>
            <a:ext cx="1561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Čo znázorňuje </a:t>
            </a:r>
          </a:p>
          <a:p>
            <a:r>
              <a:rPr lang="sk-SK" dirty="0">
                <a:solidFill>
                  <a:srgbClr val="FF0000"/>
                </a:solidFill>
              </a:rPr>
              <a:t>mapa?</a:t>
            </a:r>
          </a:p>
        </p:txBody>
      </p:sp>
      <p:pic>
        <p:nvPicPr>
          <p:cNvPr id="23" name="Obrázok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4192" y="4394145"/>
            <a:ext cx="3422207" cy="2625255"/>
          </a:xfrm>
          <a:prstGeom prst="rect">
            <a:avLst/>
          </a:prstGeom>
        </p:spPr>
      </p:pic>
      <p:pic>
        <p:nvPicPr>
          <p:cNvPr id="22" name="Obrázok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1763" y="2604687"/>
            <a:ext cx="2608288" cy="2808394"/>
          </a:xfrm>
          <a:prstGeom prst="rect">
            <a:avLst/>
          </a:prstGeom>
        </p:spPr>
      </p:pic>
      <p:sp>
        <p:nvSpPr>
          <p:cNvPr id="18" name="BlokTextu 17"/>
          <p:cNvSpPr txBox="1"/>
          <p:nvPr/>
        </p:nvSpPr>
        <p:spPr>
          <a:xfrm>
            <a:off x="10238282" y="134912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Späť</a:t>
            </a:r>
          </a:p>
        </p:txBody>
      </p:sp>
    </p:spTree>
    <p:extLst>
      <p:ext uri="{BB962C8B-B14F-4D97-AF65-F5344CB8AC3E}">
        <p14:creationId xmlns:p14="http://schemas.microsoft.com/office/powerpoint/2010/main" val="3096545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408" y="440076"/>
            <a:ext cx="3164174" cy="924029"/>
          </a:xfrm>
        </p:spPr>
        <p:txBody>
          <a:bodyPr>
            <a:normAutofit/>
          </a:bodyPr>
          <a:lstStyle/>
          <a:p>
            <a:r>
              <a:rPr lang="sk-SK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Škodcovia</a:t>
            </a:r>
          </a:p>
        </p:txBody>
      </p:sp>
      <p:pic>
        <p:nvPicPr>
          <p:cNvPr id="5" name="Zástupný objekt pre obsah 4">
            <a:hlinkClick r:id="rId2" action="ppaction://hlinksldjump"/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301" y="0"/>
            <a:ext cx="2230699" cy="1678149"/>
          </a:xfrm>
        </p:spPr>
      </p:pic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5771213" y="1855605"/>
            <a:ext cx="6152213" cy="4830008"/>
          </a:xfrm>
        </p:spPr>
        <p:txBody>
          <a:bodyPr>
            <a:normAutofit lnSpcReduction="10000"/>
          </a:bodyPr>
          <a:lstStyle/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Takmer každá krajina v Afrike spotrebuje viac paradajok než sama vyprodukuje.</a:t>
            </a:r>
          </a:p>
          <a:p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Tuta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Absoluta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ničí paradajky, listy paradajok</a:t>
            </a:r>
          </a:p>
          <a:p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Modráčik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muškátový – ničí muškátové listy</a:t>
            </a:r>
          </a:p>
          <a:p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Paviány – zlý vzťah medzi paviánmi a ľuďmi v Južnej Afrike – začali byť drzé, lezú ľuďom do domov a berú im veci, ľudia ich zabíjajú, chytajú a hovoria, že sú háveď</a:t>
            </a:r>
            <a:endParaRPr lang="sk-SK" dirty="0"/>
          </a:p>
        </p:txBody>
      </p:sp>
      <p:pic>
        <p:nvPicPr>
          <p:cNvPr id="7170" name="Picture 2" descr="Tuta absoluta 54321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442" y="271390"/>
            <a:ext cx="2203555" cy="151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quark.sk/wp-content/uploads/2017/03/22-23-modracik-1-Kulfan_dierkovany_list_muskata_MG_9124-300x2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4" y="1618937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pluska.sk/thumb/images/vydanie/2008/03/07/ine-temy/perex/rastlina.jpg?w=670&amp;h=376&amp;ip=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756" y="2678705"/>
            <a:ext cx="2692556" cy="151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pio anubis (Serengeti, 2009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0"/>
            <a:ext cx="20955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Šípka doprava 10"/>
          <p:cNvSpPr/>
          <p:nvPr/>
        </p:nvSpPr>
        <p:spPr>
          <a:xfrm rot="14055982">
            <a:off x="4512988" y="2175722"/>
            <a:ext cx="1928269" cy="18259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6050890" y="6368747"/>
            <a:ext cx="5816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Ako by ste riešili problém s paviánmi? Je to vôbec problém? </a:t>
            </a:r>
            <a:endParaRPr lang="sk-SK" dirty="0">
              <a:latin typeface="+mj-lt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7749915" y="3432748"/>
            <a:ext cx="23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Ako sa brániť voči </a:t>
            </a:r>
            <a:r>
              <a:rPr lang="sk-SK" dirty="0" err="1">
                <a:solidFill>
                  <a:srgbClr val="FF0000"/>
                </a:solidFill>
              </a:rPr>
              <a:t>Tute</a:t>
            </a:r>
            <a:r>
              <a:rPr lang="sk-SK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032" name="Picture 8" descr="Výsledok vyhľadávania obrázkov pre dopyt baboons problem in south africa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70"/>
          <a:stretch/>
        </p:blipFill>
        <p:spPr bwMode="auto">
          <a:xfrm>
            <a:off x="1969386" y="4348585"/>
            <a:ext cx="2782496" cy="250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Šípka doprava 11"/>
          <p:cNvSpPr/>
          <p:nvPr/>
        </p:nvSpPr>
        <p:spPr>
          <a:xfrm rot="10800000" flipV="1">
            <a:off x="4504336" y="5055666"/>
            <a:ext cx="1333835" cy="26661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1543987" y="3627619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9" name="BlokTextu 18"/>
          <p:cNvSpPr txBox="1"/>
          <p:nvPr/>
        </p:nvSpPr>
        <p:spPr>
          <a:xfrm>
            <a:off x="11532433" y="119921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Späť</a:t>
            </a:r>
          </a:p>
        </p:txBody>
      </p:sp>
    </p:spTree>
    <p:extLst>
      <p:ext uri="{BB962C8B-B14F-4D97-AF65-F5344CB8AC3E}">
        <p14:creationId xmlns:p14="http://schemas.microsoft.com/office/powerpoint/2010/main" val="62227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EFE4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rapstudio.sk/images/publishing/magic_toy/CH%2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826053" cy="655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49193" y="5306518"/>
            <a:ext cx="3342807" cy="155148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/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Nedostatočná zdravotná starostlivosť</a:t>
            </a:r>
          </a:p>
        </p:txBody>
      </p:sp>
      <p:pic>
        <p:nvPicPr>
          <p:cNvPr id="5" name="Obrázok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8544" y="0"/>
            <a:ext cx="2353456" cy="1801567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11395023" y="136660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Späť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0" y="6581001"/>
            <a:ext cx="5024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 dirty="0"/>
              <a:t>Obrázok: </a:t>
            </a:r>
            <a:r>
              <a:rPr lang="sk-SK" sz="1200" dirty="0">
                <a:hlinkClick r:id="rId5"/>
              </a:rPr>
              <a:t>http://www.drapstudio.sk/html/sk/publikacie/carovna_hracka.html</a:t>
            </a:r>
            <a:r>
              <a:rPr lang="sk-SK" sz="1200" dirty="0"/>
              <a:t> 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10073390" y="2353456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Čo ju spôsobuje?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10118360" y="3597640"/>
            <a:ext cx="1675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Ako ju môžeme </a:t>
            </a:r>
          </a:p>
          <a:p>
            <a:r>
              <a:rPr lang="sk-SK" dirty="0">
                <a:solidFill>
                  <a:srgbClr val="FF0000"/>
                </a:solidFill>
              </a:rPr>
              <a:t>zlepšiť?</a:t>
            </a:r>
          </a:p>
        </p:txBody>
      </p:sp>
    </p:spTree>
    <p:extLst>
      <p:ext uri="{BB962C8B-B14F-4D97-AF65-F5344CB8AC3E}">
        <p14:creationId xmlns:p14="http://schemas.microsoft.com/office/powerpoint/2010/main" val="1042560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784" y="1484415"/>
            <a:ext cx="10602959" cy="4436699"/>
          </a:xfrm>
          <a:prstGeom prst="rect">
            <a:avLst/>
          </a:prstGeom>
        </p:spPr>
      </p:pic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44775" y="455067"/>
            <a:ext cx="11692326" cy="789118"/>
          </a:xfrm>
        </p:spPr>
        <p:txBody>
          <a:bodyPr>
            <a:noAutofit/>
          </a:bodyPr>
          <a:lstStyle/>
          <a:p>
            <a:r>
              <a:rPr lang="sk-SK" sz="3200" b="1" dirty="0"/>
              <a:t>Ak ________ jednému človeku, akoby si pomohol celému ______ .</a:t>
            </a:r>
          </a:p>
        </p:txBody>
      </p:sp>
      <p:sp>
        <p:nvSpPr>
          <p:cNvPr id="11" name="BlokTextu 10"/>
          <p:cNvSpPr txBox="1"/>
          <p:nvPr/>
        </p:nvSpPr>
        <p:spPr>
          <a:xfrm>
            <a:off x="1049312" y="554635"/>
            <a:ext cx="12101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200" dirty="0"/>
              <a:t>pomôžeš</a:t>
            </a:r>
          </a:p>
        </p:txBody>
      </p:sp>
      <p:sp>
        <p:nvSpPr>
          <p:cNvPr id="12" name="BlokTextu 11"/>
          <p:cNvSpPr txBox="1"/>
          <p:nvPr/>
        </p:nvSpPr>
        <p:spPr>
          <a:xfrm>
            <a:off x="9818558" y="554635"/>
            <a:ext cx="7964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200" dirty="0"/>
              <a:t>svetu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79" y="1244027"/>
            <a:ext cx="10701886" cy="5045634"/>
          </a:xfrm>
          <a:prstGeom prst="rect">
            <a:avLst/>
          </a:prstGeom>
        </p:spPr>
      </p:pic>
      <p:sp>
        <p:nvSpPr>
          <p:cNvPr id="3" name="BlokTextu 2">
            <a:hlinkClick r:id="rId4" action="ppaction://hlinksldjump"/>
          </p:cNvPr>
          <p:cNvSpPr txBox="1"/>
          <p:nvPr/>
        </p:nvSpPr>
        <p:spPr>
          <a:xfrm>
            <a:off x="149902" y="6340840"/>
            <a:ext cx="989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200" b="1" dirty="0"/>
              <a:t>Otázky</a:t>
            </a:r>
          </a:p>
        </p:txBody>
      </p:sp>
    </p:spTree>
    <p:extLst>
      <p:ext uri="{BB962C8B-B14F-4D97-AF65-F5344CB8AC3E}">
        <p14:creationId xmlns:p14="http://schemas.microsoft.com/office/powerpoint/2010/main" val="426579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342" y="800879"/>
            <a:ext cx="10474281" cy="4910371"/>
          </a:xfrm>
          <a:prstGeom prst="rect">
            <a:avLst/>
          </a:prstGeom>
        </p:spPr>
      </p:pic>
      <p:sp>
        <p:nvSpPr>
          <p:cNvPr id="4" name="BlokTextu 3">
            <a:hlinkClick r:id="rId3" action="ppaction://hlinksldjump"/>
          </p:cNvPr>
          <p:cNvSpPr txBox="1"/>
          <p:nvPr/>
        </p:nvSpPr>
        <p:spPr>
          <a:xfrm>
            <a:off x="494676" y="5921115"/>
            <a:ext cx="11232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200" b="1" dirty="0"/>
              <a:t>Tajnička</a:t>
            </a:r>
          </a:p>
        </p:txBody>
      </p:sp>
    </p:spTree>
    <p:extLst>
      <p:ext uri="{BB962C8B-B14F-4D97-AF65-F5344CB8AC3E}">
        <p14:creationId xmlns:p14="http://schemas.microsoft.com/office/powerpoint/2010/main" val="383171890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393</Words>
  <Application>Microsoft Office PowerPoint</Application>
  <PresentationFormat>Širokouhlá</PresentationFormat>
  <Paragraphs>84</Paragraphs>
  <Slides>10</Slides>
  <Notes>0</Notes>
  <HiddenSlides>9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6" baseType="lpstr">
      <vt:lpstr>Agency FB</vt:lpstr>
      <vt:lpstr>Arial</vt:lpstr>
      <vt:lpstr>Calibri</vt:lpstr>
      <vt:lpstr>Calibri Light</vt:lpstr>
      <vt:lpstr>Times New Roman</vt:lpstr>
      <vt:lpstr>Motív balíka Office</vt:lpstr>
      <vt:lpstr>Čo trápi ľudí žijúcich v Afrike?</vt:lpstr>
      <vt:lpstr>Choroby</vt:lpstr>
      <vt:lpstr>Hlad</vt:lpstr>
      <vt:lpstr>Nedostatok pitnej vody</vt:lpstr>
      <vt:lpstr>Degradácia pôdy &amp; rozširovanie púští</vt:lpstr>
      <vt:lpstr>Škodcovia</vt:lpstr>
      <vt:lpstr>Nedostatočná zdravotná starostlivosť</vt:lpstr>
      <vt:lpstr>Ak ________ jednému človeku, akoby si pomohol celému ______ .</vt:lpstr>
      <vt:lpstr>Prezentácia programu PowerPoint</vt:lpstr>
      <vt:lpstr>Ďalšie problémy....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Čo trápi ľudí žijúcich v Afrike?</dc:title>
  <dc:creator>Csicsolová Iveta</dc:creator>
  <cp:lastModifiedBy>Csicsolová Iveta</cp:lastModifiedBy>
  <cp:revision>144</cp:revision>
  <dcterms:created xsi:type="dcterms:W3CDTF">2017-03-12T21:50:23Z</dcterms:created>
  <dcterms:modified xsi:type="dcterms:W3CDTF">2017-03-18T16:05:33Z</dcterms:modified>
</cp:coreProperties>
</file>